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jpg"/>
  <Override PartName="/ppt/notesSlides/notesSlide5.xml" ContentType="application/vnd.openxmlformats-officedocument.presentationml.notesSlide+xml"/>
  <Override PartName="/ppt/media/image1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7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330" r:id="rId5"/>
    <p:sldId id="257" r:id="rId6"/>
    <p:sldId id="262" r:id="rId7"/>
    <p:sldId id="319" r:id="rId8"/>
    <p:sldId id="322" r:id="rId9"/>
    <p:sldId id="323" r:id="rId10"/>
    <p:sldId id="325" r:id="rId11"/>
    <p:sldId id="324" r:id="rId12"/>
    <p:sldId id="326" r:id="rId13"/>
    <p:sldId id="327" r:id="rId14"/>
    <p:sldId id="328" r:id="rId15"/>
    <p:sldId id="329" r:id="rId16"/>
    <p:sldId id="3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9346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61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3DD2E-869A-A130-B0C8-4BAECCE67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9DE2A-A62B-0E1E-D6A2-A462E796C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B47E8-4531-7301-49CA-5A7B3B4D4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9144-ADF0-DD41-1222-2E186EF2E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1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53DC6-C34F-B8DC-9D96-F43C6944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8A2E-B7F2-B772-465E-9742175D4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04E9D-8504-FB3B-36BF-A808B9C4A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10CDE-5849-24A6-65E8-AE75C5E4A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9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E9268-0214-0343-7C22-8E275833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1E30A-7819-F6FE-B77E-EF2FB66B9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845A8-22E4-A3F8-3A39-CF9CDBA82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"Knowing your bestsellers is key! The top 3 products in the P&amp;A division each surpassed 2.4 million units in sold quantity. This insight is crucial for inventory planning and promotional strategies."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590B-D9B7-40DC-203D-5CD1CF67A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94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580C-4EB5-B140-37C7-358B2CFB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1E909-5664-CE2B-6C46-0697C2FFE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37A-435C-63F8-AC76-D428E057C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68D60-3052-DF3E-9FFA-A037C79C1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0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1176-7BEC-93ED-AD76-636804AD3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D904B-2387-DBF6-1595-BD4C97E8C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48A8A-603D-84C6-7778-BC98AA56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772A-A158-5AA0-8413-C6292305F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1032-8508-C82B-8B90-E25F92F2F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749C0-4C22-965F-DB00-6CCB4AF4E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9ADC-F356-9AC4-5D66-C3FFCB4EB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DAE3-17CF-DF52-0EF8-72F1FC783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2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5384A-B9AA-77D1-1948-5A922568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F7E63-BD7B-52B7-3153-BBD7D0520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C394D-E6B3-4A0E-2F13-5E792ABC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6266F-ED7F-9DBD-16A2-7ED4062BF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2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4DA71-DFCD-8EEA-932B-8054ED98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AB545-D28A-B8AF-A943-BF0C0CF91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1DFF8-F3E9-F79F-270D-1E36C3F9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DE524-BCA7-6A9A-45CE-F5D6E9A11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3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13" r:id="rId16"/>
    <p:sldLayoutId id="2147483672" r:id="rId1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aiprasadk/Consumer_Goods_Insights" TargetMode="External"/><Relationship Id="rId5" Type="http://schemas.openxmlformats.org/officeDocument/2006/relationships/hyperlink" Target="http://www.codebasics.io/" TargetMode="External"/><Relationship Id="rId4" Type="http://schemas.openxmlformats.org/officeDocument/2006/relationships/hyperlink" Target="http://www.goog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lculator and pen on a paper&#10;&#10;Description automatically generated">
            <a:extLst>
              <a:ext uri="{FF2B5EF4-FFF2-40B4-BE49-F238E27FC236}">
                <a16:creationId xmlns:a16="http://schemas.microsoft.com/office/drawing/2014/main" id="{6A279C25-B883-8AD0-CF33-3610C379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37421"/>
          </a:xfrm>
          <a:prstGeom prst="rect">
            <a:avLst/>
          </a:prstGeom>
        </p:spPr>
      </p:pic>
      <p:pic>
        <p:nvPicPr>
          <p:cNvPr id="3" name="Content Placeholder 14" descr="A blue and yellow logo&#10;&#10;Description automatically generated">
            <a:extLst>
              <a:ext uri="{FF2B5EF4-FFF2-40B4-BE49-F238E27FC236}">
                <a16:creationId xmlns:a16="http://schemas.microsoft.com/office/drawing/2014/main" id="{11BC515B-B19B-4302-F5A0-C7CA07920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4" y="4512052"/>
            <a:ext cx="1565579" cy="947660"/>
          </a:xfrm>
          <a:prstGeom prst="rect">
            <a:avLst/>
          </a:prstGeom>
        </p:spPr>
      </p:pic>
      <p:sp>
        <p:nvSpPr>
          <p:cNvPr id="5" name="Text Placeholder 33">
            <a:extLst>
              <a:ext uri="{FF2B5EF4-FFF2-40B4-BE49-F238E27FC236}">
                <a16:creationId xmlns:a16="http://schemas.microsoft.com/office/drawing/2014/main" id="{5CE0CC10-4B63-7993-903C-77C2428A3A65}"/>
              </a:ext>
            </a:extLst>
          </p:cNvPr>
          <p:cNvSpPr txBox="1">
            <a:spLocks/>
          </p:cNvSpPr>
          <p:nvPr/>
        </p:nvSpPr>
        <p:spPr>
          <a:xfrm>
            <a:off x="854364" y="4072572"/>
            <a:ext cx="956055" cy="60960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alpha val="60000"/>
                  </a:schemeClr>
                </a:solidFill>
              </a:rPr>
              <a:t>Tools:</a:t>
            </a:r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CCA28A69-8A52-6D73-35AD-E548342D413F}"/>
              </a:ext>
            </a:extLst>
          </p:cNvPr>
          <p:cNvSpPr txBox="1">
            <a:spLocks/>
          </p:cNvSpPr>
          <p:nvPr/>
        </p:nvSpPr>
        <p:spPr>
          <a:xfrm>
            <a:off x="4636411" y="6079133"/>
            <a:ext cx="2423608" cy="3535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Aspirant Data Analyst</a:t>
            </a:r>
          </a:p>
        </p:txBody>
      </p:sp>
      <p:pic>
        <p:nvPicPr>
          <p:cNvPr id="7" name="Picture 6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189B3EB0-B283-DD19-06AD-3FC64C456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13" y="2205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41113-D5C1-8F46-DF81-45DF8E0C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DE19DBA-AA6E-9C85-0796-601745FF57A0}"/>
              </a:ext>
            </a:extLst>
          </p:cNvPr>
          <p:cNvSpPr txBox="1">
            <a:spLocks/>
          </p:cNvSpPr>
          <p:nvPr/>
        </p:nvSpPr>
        <p:spPr>
          <a:xfrm>
            <a:off x="105707" y="102878"/>
            <a:ext cx="5705158" cy="67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Request-8</a:t>
            </a:r>
            <a:br>
              <a:rPr lang="en-US" sz="1600" b="0" dirty="0"/>
            </a:br>
            <a:r>
              <a:rPr lang="en-US" sz="1600" b="0" dirty="0"/>
              <a:t>In which quarter of 2020 got the maximum total sold quantity?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2A7A92F-35BE-075F-CFA4-4BD1EA13D987}"/>
              </a:ext>
            </a:extLst>
          </p:cNvPr>
          <p:cNvSpPr txBox="1">
            <a:spLocks/>
          </p:cNvSpPr>
          <p:nvPr/>
        </p:nvSpPr>
        <p:spPr>
          <a:xfrm>
            <a:off x="105707" y="114143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19D7B3F-BE0F-7F04-BB5E-FC626CBE0634}"/>
              </a:ext>
            </a:extLst>
          </p:cNvPr>
          <p:cNvSpPr txBox="1">
            <a:spLocks/>
          </p:cNvSpPr>
          <p:nvPr/>
        </p:nvSpPr>
        <p:spPr>
          <a:xfrm>
            <a:off x="105707" y="354003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409ECBD-B388-8067-E78A-53257926FCE5}"/>
              </a:ext>
            </a:extLst>
          </p:cNvPr>
          <p:cNvSpPr txBox="1">
            <a:spLocks/>
          </p:cNvSpPr>
          <p:nvPr/>
        </p:nvSpPr>
        <p:spPr>
          <a:xfrm>
            <a:off x="3853019" y="480256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644FA0-3144-146B-084C-A8414648D5BC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305015-C309-E8F6-DF74-620C1009CA25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2ED8CE-DB51-0AA3-B502-75E5FD31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2" y="1499713"/>
            <a:ext cx="4884843" cy="1714649"/>
          </a:xfrm>
          <a:prstGeom prst="rect">
            <a:avLst/>
          </a:prstGeom>
        </p:spPr>
      </p:pic>
      <p:pic>
        <p:nvPicPr>
          <p:cNvPr id="4" name="object 14">
            <a:extLst>
              <a:ext uri="{FF2B5EF4-FFF2-40B4-BE49-F238E27FC236}">
                <a16:creationId xmlns:a16="http://schemas.microsoft.com/office/drawing/2014/main" id="{FE4B5883-5B2B-E1DA-6966-C9265C05A2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575" y="4048473"/>
            <a:ext cx="2927604" cy="1508181"/>
          </a:xfrm>
          <a:prstGeom prst="rect">
            <a:avLst/>
          </a:prstGeom>
        </p:spPr>
      </p:pic>
      <p:pic>
        <p:nvPicPr>
          <p:cNvPr id="6" name="object 18">
            <a:extLst>
              <a:ext uri="{FF2B5EF4-FFF2-40B4-BE49-F238E27FC236}">
                <a16:creationId xmlns:a16="http://schemas.microsoft.com/office/drawing/2014/main" id="{5FC8CEB6-5D5D-E33A-2A20-A59A32E878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8257" y="1290374"/>
            <a:ext cx="5056632" cy="3906139"/>
          </a:xfrm>
          <a:prstGeom prst="rect">
            <a:avLst/>
          </a:prstGeom>
        </p:spPr>
      </p:pic>
      <p:sp>
        <p:nvSpPr>
          <p:cNvPr id="7" name="Content Placeholder 34">
            <a:extLst>
              <a:ext uri="{FF2B5EF4-FFF2-40B4-BE49-F238E27FC236}">
                <a16:creationId xmlns:a16="http://schemas.microsoft.com/office/drawing/2014/main" id="{BF200F9F-202D-CA7B-4AF2-F99199FFBB9D}"/>
              </a:ext>
            </a:extLst>
          </p:cNvPr>
          <p:cNvSpPr txBox="1">
            <a:spLocks/>
          </p:cNvSpPr>
          <p:nvPr/>
        </p:nvSpPr>
        <p:spPr>
          <a:xfrm>
            <a:off x="3853019" y="5331407"/>
            <a:ext cx="8338981" cy="945513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FY 2020 Q1 achieved the highest sold quantity exceeding 7 million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Sold quantities declined in Q2 and Q3 rebounded in Q4 reaching 5.04 million units.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0170C61-C8EB-E983-0FC4-D57BF1FFD7A5}"/>
              </a:ext>
            </a:extLst>
          </p:cNvPr>
          <p:cNvSpPr txBox="1">
            <a:spLocks/>
          </p:cNvSpPr>
          <p:nvPr/>
        </p:nvSpPr>
        <p:spPr>
          <a:xfrm>
            <a:off x="6378257" y="96377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479595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D4AFF-4109-7CF0-16D8-F3C83666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B04C9E2-3F94-F397-1717-3F12ADD91F94}"/>
              </a:ext>
            </a:extLst>
          </p:cNvPr>
          <p:cNvSpPr txBox="1">
            <a:spLocks/>
          </p:cNvSpPr>
          <p:nvPr/>
        </p:nvSpPr>
        <p:spPr>
          <a:xfrm>
            <a:off x="105706" y="102878"/>
            <a:ext cx="10041183" cy="836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Request-9</a:t>
            </a:r>
            <a:br>
              <a:rPr lang="en-US" sz="1600" b="0" dirty="0"/>
            </a:br>
            <a:r>
              <a:rPr lang="en-US" sz="1600" b="0" dirty="0"/>
              <a:t>Which channel helped to bring more gross sales in the fiscal year 2021 and the percentage of contribution?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C874939-A250-27F2-1560-686D295E9AF4}"/>
              </a:ext>
            </a:extLst>
          </p:cNvPr>
          <p:cNvSpPr txBox="1">
            <a:spLocks/>
          </p:cNvSpPr>
          <p:nvPr/>
        </p:nvSpPr>
        <p:spPr>
          <a:xfrm>
            <a:off x="105707" y="99208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3F9927A-841A-F964-43BE-B387EBD451B0}"/>
              </a:ext>
            </a:extLst>
          </p:cNvPr>
          <p:cNvSpPr txBox="1">
            <a:spLocks/>
          </p:cNvSpPr>
          <p:nvPr/>
        </p:nvSpPr>
        <p:spPr>
          <a:xfrm>
            <a:off x="105707" y="4371761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BE74B3A-CA96-8DED-D18A-BEFF8F61A3E2}"/>
              </a:ext>
            </a:extLst>
          </p:cNvPr>
          <p:cNvSpPr txBox="1">
            <a:spLocks/>
          </p:cNvSpPr>
          <p:nvPr/>
        </p:nvSpPr>
        <p:spPr>
          <a:xfrm>
            <a:off x="4278901" y="5363637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BFBCDB-8AB4-A956-AF69-19F7D42554A9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F01BCF-DA53-D130-D916-490319A5254B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object 9">
            <a:extLst>
              <a:ext uri="{FF2B5EF4-FFF2-40B4-BE49-F238E27FC236}">
                <a16:creationId xmlns:a16="http://schemas.microsoft.com/office/drawing/2014/main" id="{CDFC5A55-781A-F322-EFFA-BD58515862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8257" y="1344417"/>
            <a:ext cx="5538343" cy="353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3639-F7DA-8EA4-410A-C2CC2963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" y="1345869"/>
            <a:ext cx="5948607" cy="2855603"/>
          </a:xfrm>
          <a:prstGeom prst="rect">
            <a:avLst/>
          </a:prstGeom>
        </p:spPr>
      </p:pic>
      <p:pic>
        <p:nvPicPr>
          <p:cNvPr id="9" name="object 18">
            <a:extLst>
              <a:ext uri="{FF2B5EF4-FFF2-40B4-BE49-F238E27FC236}">
                <a16:creationId xmlns:a16="http://schemas.microsoft.com/office/drawing/2014/main" id="{52AEBEE1-7FE3-AFB7-AF9F-74417E05432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865" y="4748038"/>
            <a:ext cx="3653154" cy="1046064"/>
          </a:xfrm>
          <a:prstGeom prst="rect">
            <a:avLst/>
          </a:prstGeom>
        </p:spPr>
      </p:pic>
      <p:sp>
        <p:nvSpPr>
          <p:cNvPr id="11" name="Content Placeholder 34">
            <a:extLst>
              <a:ext uri="{FF2B5EF4-FFF2-40B4-BE49-F238E27FC236}">
                <a16:creationId xmlns:a16="http://schemas.microsoft.com/office/drawing/2014/main" id="{91722F7A-8EC6-4403-7FB2-14B1CD85CAAF}"/>
              </a:ext>
            </a:extLst>
          </p:cNvPr>
          <p:cNvSpPr txBox="1">
            <a:spLocks/>
          </p:cNvSpPr>
          <p:nvPr/>
        </p:nvSpPr>
        <p:spPr>
          <a:xfrm>
            <a:off x="4278901" y="5794102"/>
            <a:ext cx="6344529" cy="448989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Retailer channel contributed 73.23% of the Gross sales.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2535FA3-AF71-44F1-2335-2EA04F56E78D}"/>
              </a:ext>
            </a:extLst>
          </p:cNvPr>
          <p:cNvSpPr txBox="1">
            <a:spLocks/>
          </p:cNvSpPr>
          <p:nvPr/>
        </p:nvSpPr>
        <p:spPr>
          <a:xfrm>
            <a:off x="6378257" y="96377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2200736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8A26A-F354-6CEC-46F3-9D2FAC54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A23D281-D192-93DD-02DE-FF5903E0534B}"/>
              </a:ext>
            </a:extLst>
          </p:cNvPr>
          <p:cNvSpPr txBox="1">
            <a:spLocks/>
          </p:cNvSpPr>
          <p:nvPr/>
        </p:nvSpPr>
        <p:spPr>
          <a:xfrm>
            <a:off x="105706" y="102878"/>
            <a:ext cx="10041183" cy="836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Request-10</a:t>
            </a:r>
            <a:br>
              <a:rPr lang="en-US" sz="1600" b="0" dirty="0"/>
            </a:br>
            <a:r>
              <a:rPr lang="en-US" sz="1600" b="0" dirty="0"/>
              <a:t>Get the Top 3 products in each division that have a high total sold quantity in the fiscal year 2021?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BE27EA71-2020-CF54-52F3-2D0F809FCC01}"/>
              </a:ext>
            </a:extLst>
          </p:cNvPr>
          <p:cNvSpPr txBox="1">
            <a:spLocks/>
          </p:cNvSpPr>
          <p:nvPr/>
        </p:nvSpPr>
        <p:spPr>
          <a:xfrm>
            <a:off x="105707" y="99208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F836952-4868-9A04-5A24-31366C0849A6}"/>
              </a:ext>
            </a:extLst>
          </p:cNvPr>
          <p:cNvSpPr txBox="1">
            <a:spLocks/>
          </p:cNvSpPr>
          <p:nvPr/>
        </p:nvSpPr>
        <p:spPr>
          <a:xfrm>
            <a:off x="105707" y="4371761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96107F9-696E-A1C6-31A1-A2A644B61824}"/>
              </a:ext>
            </a:extLst>
          </p:cNvPr>
          <p:cNvSpPr txBox="1">
            <a:spLocks/>
          </p:cNvSpPr>
          <p:nvPr/>
        </p:nvSpPr>
        <p:spPr>
          <a:xfrm>
            <a:off x="4691855" y="437211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F177AC-D8F0-A476-947B-FFEB11DAEFD7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A65E81-A4AF-A339-E9F5-A6E134F0F3AD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822A394-D7F4-133F-6591-539AB60D7132}"/>
              </a:ext>
            </a:extLst>
          </p:cNvPr>
          <p:cNvSpPr txBox="1">
            <a:spLocks/>
          </p:cNvSpPr>
          <p:nvPr/>
        </p:nvSpPr>
        <p:spPr>
          <a:xfrm>
            <a:off x="6378257" y="96377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8D3FE-EC7C-604F-4FFB-5E9BB6FC5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6" y="1316807"/>
            <a:ext cx="4328529" cy="2791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1F03D-5329-C1AC-0923-E5E874A1B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6" y="4695118"/>
            <a:ext cx="4086517" cy="1692149"/>
          </a:xfrm>
          <a:prstGeom prst="rect">
            <a:avLst/>
          </a:prstGeom>
        </p:spPr>
      </p:pic>
      <p:sp>
        <p:nvSpPr>
          <p:cNvPr id="6" name="Content Placeholder 34">
            <a:extLst>
              <a:ext uri="{FF2B5EF4-FFF2-40B4-BE49-F238E27FC236}">
                <a16:creationId xmlns:a16="http://schemas.microsoft.com/office/drawing/2014/main" id="{774AA143-624B-D4FA-0F59-A829716A0752}"/>
              </a:ext>
            </a:extLst>
          </p:cNvPr>
          <p:cNvSpPr txBox="1">
            <a:spLocks/>
          </p:cNvSpPr>
          <p:nvPr/>
        </p:nvSpPr>
        <p:spPr>
          <a:xfrm>
            <a:off x="4584265" y="4964520"/>
            <a:ext cx="6344529" cy="576672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3 products from P&amp;A division each </a:t>
            </a:r>
            <a:r>
              <a:rPr lang="en-US" sz="1600" dirty="0"/>
              <a:t>surpassed</a:t>
            </a:r>
            <a:r>
              <a:rPr lang="en-US" dirty="0"/>
              <a:t> </a:t>
            </a:r>
            <a:r>
              <a:rPr lang="en-US" sz="1600" dirty="0"/>
              <a:t>2.4M</a:t>
            </a:r>
            <a:r>
              <a:rPr lang="en-US" dirty="0"/>
              <a:t> units in sold quantity.</a:t>
            </a: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F3B5F1B9-C07A-958D-A795-9F5298E5A06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0396" y="1331366"/>
            <a:ext cx="4799837" cy="29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3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5B073ACA-47EC-15F2-0F13-F49A504C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4713810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361AD-376B-2347-2FF3-5BD401602C53}"/>
              </a:ext>
            </a:extLst>
          </p:cNvPr>
          <p:cNvSpPr txBox="1"/>
          <p:nvPr/>
        </p:nvSpPr>
        <p:spPr>
          <a:xfrm>
            <a:off x="4244088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3B7B59-DDB4-B93E-756A-F23CC1D60844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A54DE91-C656-9385-DEC8-4147E7D8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89" y="599495"/>
            <a:ext cx="8242821" cy="3609698"/>
          </a:xfrm>
        </p:spPr>
        <p:txBody>
          <a:bodyPr wrap="square" anchor="b">
            <a:normAutofit/>
          </a:bodyPr>
          <a:lstStyle/>
          <a:p>
            <a:r>
              <a:rPr lang="en-US" sz="2800" dirty="0">
                <a:highlight>
                  <a:srgbClr val="FFFFFF"/>
                </a:highlight>
                <a:latin typeface="+mn-lt"/>
                <a:cs typeface="Segoe UI Semibold" panose="020B0702040204020203" pitchFamily="34" charset="0"/>
              </a:rPr>
              <a:t>Image Source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2800" dirty="0">
                <a:highlight>
                  <a:srgbClr val="FFFFFF"/>
                </a:highlight>
                <a:latin typeface="+mn-lt"/>
                <a:cs typeface="Segoe UI Semibold" panose="020B0702040204020203" pitchFamily="34" charset="0"/>
              </a:rPr>
              <a:t>Resume Project Challenge #4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www.codebasics.io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2800" dirty="0">
                <a:highlight>
                  <a:srgbClr val="FFFFFF"/>
                </a:highlight>
                <a:latin typeface="+mn-lt"/>
                <a:cs typeface="Segoe UI Semibold" panose="020B0702040204020203" pitchFamily="34" charset="0"/>
              </a:rPr>
              <a:t>GitHub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  <a:t>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view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3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people shaking hands&#10;&#10;Description automatically generated">
            <a:extLst>
              <a:ext uri="{FF2B5EF4-FFF2-40B4-BE49-F238E27FC236}">
                <a16:creationId xmlns:a16="http://schemas.microsoft.com/office/drawing/2014/main" id="{6A5F13EA-BB3F-3002-B8FD-419C72EB0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35" y="117988"/>
            <a:ext cx="7512261" cy="63493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ED2A41-5527-0091-B3F1-878C838218BC}"/>
              </a:ext>
            </a:extLst>
          </p:cNvPr>
          <p:cNvSpPr txBox="1">
            <a:spLocks/>
          </p:cNvSpPr>
          <p:nvPr/>
        </p:nvSpPr>
        <p:spPr>
          <a:xfrm>
            <a:off x="127403" y="117988"/>
            <a:ext cx="3346174" cy="59151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6C973-3637-165C-C3B7-6EA9EEE1D972}"/>
              </a:ext>
            </a:extLst>
          </p:cNvPr>
          <p:cNvSpPr txBox="1"/>
          <p:nvPr/>
        </p:nvSpPr>
        <p:spPr>
          <a:xfrm>
            <a:off x="127403" y="717758"/>
            <a:ext cx="4329892" cy="5862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About Company: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 err="1">
                <a:solidFill>
                  <a:schemeClr val="tx1">
                    <a:alpha val="60000"/>
                  </a:schemeClr>
                </a:solidFill>
              </a:rPr>
              <a:t>AtliQ</a:t>
            </a: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 Hardware is a company that sells computer hardware to customers worldwide.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endParaRPr lang="en-US" sz="1400" spc="5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Overview:</a:t>
            </a:r>
          </a:p>
          <a:p>
            <a:pPr marR="346075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A comprehensive analysis of consumer goods performance was conducted to know: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tabLst>
                <a:tab pos="299085" algn="l"/>
              </a:tabLst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Market Reach &amp; Expansion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tabLst>
                <a:tab pos="299085" algn="l"/>
              </a:tabLst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Products Insights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tabLst>
                <a:tab pos="299085" algn="l"/>
              </a:tabLst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Customer &amp; Channel Dynamics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tabLst>
                <a:tab pos="299085" algn="l"/>
              </a:tabLst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Performance Metrics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Objective:</a:t>
            </a:r>
          </a:p>
          <a:p>
            <a:pPr marR="346075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</a:pPr>
            <a:r>
              <a:rPr lang="en-US" sz="1400" spc="50" dirty="0">
                <a:solidFill>
                  <a:schemeClr val="tx1">
                    <a:alpha val="60000"/>
                  </a:schemeClr>
                </a:solidFill>
              </a:rPr>
              <a:t>Ad-Hoc requests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E7F10-3DBC-3E19-11EE-125D16E09BA7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7F0F2F-1379-095C-216F-197D6B8BF898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86D3D32-D0B1-3088-BBD5-DA9D7F44CA03}"/>
              </a:ext>
            </a:extLst>
          </p:cNvPr>
          <p:cNvSpPr txBox="1">
            <a:spLocks/>
          </p:cNvSpPr>
          <p:nvPr/>
        </p:nvSpPr>
        <p:spPr>
          <a:xfrm>
            <a:off x="187362" y="25629"/>
            <a:ext cx="5651612" cy="809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 1-</a:t>
            </a:r>
            <a:br>
              <a:rPr lang="en-US" sz="1600" b="0" dirty="0"/>
            </a:br>
            <a:r>
              <a:rPr lang="en-US" sz="1600" b="0" dirty="0"/>
              <a:t>Provide the list of markets in which customer “</a:t>
            </a:r>
            <a:r>
              <a:rPr lang="en-US" sz="1600" b="0" dirty="0" err="1"/>
              <a:t>AtliQ</a:t>
            </a:r>
            <a:r>
              <a:rPr lang="en-US" sz="1600" b="0" dirty="0"/>
              <a:t> Exclusive” operates its business </a:t>
            </a:r>
            <a:r>
              <a:rPr lang="en-US" sz="1600" b="0" dirty="0">
                <a:ea typeface="+mn-ea"/>
                <a:cs typeface="+mn-cs"/>
              </a:rPr>
              <a:t>in</a:t>
            </a:r>
            <a:r>
              <a:rPr lang="en-US" sz="1600" b="0" dirty="0"/>
              <a:t> the APAC region.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BC3CB-93E7-1E35-CCF9-8E23349A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2" y="1266887"/>
            <a:ext cx="5096955" cy="1618283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66EC1C8-E5BE-799F-5E09-77B3D9BEA960}"/>
              </a:ext>
            </a:extLst>
          </p:cNvPr>
          <p:cNvSpPr txBox="1">
            <a:spLocks/>
          </p:cNvSpPr>
          <p:nvPr/>
        </p:nvSpPr>
        <p:spPr>
          <a:xfrm>
            <a:off x="187362" y="891126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00C17C-BCED-63B0-30DF-21E958280EE1}"/>
              </a:ext>
            </a:extLst>
          </p:cNvPr>
          <p:cNvSpPr txBox="1">
            <a:spLocks/>
          </p:cNvSpPr>
          <p:nvPr/>
        </p:nvSpPr>
        <p:spPr>
          <a:xfrm>
            <a:off x="187362" y="327473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1C9423-55A7-DDB5-04F1-919800E50FA0}"/>
              </a:ext>
            </a:extLst>
          </p:cNvPr>
          <p:cNvSpPr txBox="1">
            <a:spLocks/>
          </p:cNvSpPr>
          <p:nvPr/>
        </p:nvSpPr>
        <p:spPr>
          <a:xfrm>
            <a:off x="1996559" y="327473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F03797-7D34-FA54-89B1-80BA63B2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" y="3682813"/>
            <a:ext cx="1330880" cy="2420410"/>
          </a:xfrm>
          <a:prstGeom prst="rect">
            <a:avLst/>
          </a:prstGeom>
        </p:spPr>
      </p:pic>
      <p:sp>
        <p:nvSpPr>
          <p:cNvPr id="11" name="Content Placeholder 34">
            <a:extLst>
              <a:ext uri="{FF2B5EF4-FFF2-40B4-BE49-F238E27FC236}">
                <a16:creationId xmlns:a16="http://schemas.microsoft.com/office/drawing/2014/main" id="{02DA4CF8-FB17-8516-DC73-33E8BD0BE480}"/>
              </a:ext>
            </a:extLst>
          </p:cNvPr>
          <p:cNvSpPr txBox="1">
            <a:spLocks/>
          </p:cNvSpPr>
          <p:nvPr/>
        </p:nvSpPr>
        <p:spPr>
          <a:xfrm>
            <a:off x="1742355" y="3682813"/>
            <a:ext cx="3943627" cy="232531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AtliQ</a:t>
            </a:r>
            <a:r>
              <a:rPr lang="en-US" sz="1600" dirty="0"/>
              <a:t> Hardware serves customers in 27 countries across various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Once of the customers, </a:t>
            </a:r>
            <a:r>
              <a:rPr lang="en-US" sz="1600" dirty="0" err="1"/>
              <a:t>Atliq</a:t>
            </a:r>
            <a:r>
              <a:rPr lang="en-US" sz="1600" dirty="0"/>
              <a:t> Exclusive operates in 16 countries with 8 of them located in the Asia-Pacific (APAC)region.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4B9E-4302-9EF0-B0AE-4242D8932BB5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F93A4B-0EAB-7180-FBE3-3EDF4B6E671A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10F5D5-40F0-705E-6B85-EDD016BD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695" y="1322206"/>
            <a:ext cx="5441905" cy="5025847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CAD53A7-E074-4565-CB14-718604825589}"/>
              </a:ext>
            </a:extLst>
          </p:cNvPr>
          <p:cNvSpPr txBox="1">
            <a:spLocks/>
          </p:cNvSpPr>
          <p:nvPr/>
        </p:nvSpPr>
        <p:spPr>
          <a:xfrm>
            <a:off x="6474695" y="891126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DDE0CCF-7539-A4EF-D8B9-4B558E5D86DF}"/>
              </a:ext>
            </a:extLst>
          </p:cNvPr>
          <p:cNvSpPr txBox="1">
            <a:spLocks/>
          </p:cNvSpPr>
          <p:nvPr/>
        </p:nvSpPr>
        <p:spPr>
          <a:xfrm>
            <a:off x="96647" y="205718"/>
            <a:ext cx="6042453" cy="4489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Request-2</a:t>
            </a:r>
            <a:br>
              <a:rPr lang="en-US" sz="1600" b="0" dirty="0"/>
            </a:br>
            <a:r>
              <a:rPr lang="en-US" sz="1600" b="0" dirty="0"/>
              <a:t>What is the percentage of unique product increase in 2021 vs 2020?</a:t>
            </a:r>
          </a:p>
        </p:txBody>
      </p:sp>
      <p:pic>
        <p:nvPicPr>
          <p:cNvPr id="11" name="object 19">
            <a:extLst>
              <a:ext uri="{FF2B5EF4-FFF2-40B4-BE49-F238E27FC236}">
                <a16:creationId xmlns:a16="http://schemas.microsoft.com/office/drawing/2014/main" id="{8020D0D1-C5CC-C20C-A6A9-E10C0C95D4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754" y="1416243"/>
            <a:ext cx="5818870" cy="2593049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079D49F-2EFC-6F5C-BAA2-CEA79249BF4E}"/>
              </a:ext>
            </a:extLst>
          </p:cNvPr>
          <p:cNvSpPr txBox="1">
            <a:spLocks/>
          </p:cNvSpPr>
          <p:nvPr/>
        </p:nvSpPr>
        <p:spPr>
          <a:xfrm>
            <a:off x="129754" y="955058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EAC3AF3-887E-82D2-00A3-5F38AFD98C55}"/>
              </a:ext>
            </a:extLst>
          </p:cNvPr>
          <p:cNvSpPr txBox="1">
            <a:spLocks/>
          </p:cNvSpPr>
          <p:nvPr/>
        </p:nvSpPr>
        <p:spPr>
          <a:xfrm>
            <a:off x="129755" y="4135967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3BE9398-D0F9-9C5E-E77B-6A0EABE22B83}"/>
              </a:ext>
            </a:extLst>
          </p:cNvPr>
          <p:cNvSpPr txBox="1">
            <a:spLocks/>
          </p:cNvSpPr>
          <p:nvPr/>
        </p:nvSpPr>
        <p:spPr>
          <a:xfrm>
            <a:off x="105706" y="5275318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16" name="Content Placeholder 34">
            <a:extLst>
              <a:ext uri="{FF2B5EF4-FFF2-40B4-BE49-F238E27FC236}">
                <a16:creationId xmlns:a16="http://schemas.microsoft.com/office/drawing/2014/main" id="{221290EF-970F-38FB-5B72-51CF9B6BD25C}"/>
              </a:ext>
            </a:extLst>
          </p:cNvPr>
          <p:cNvSpPr txBox="1">
            <a:spLocks/>
          </p:cNvSpPr>
          <p:nvPr/>
        </p:nvSpPr>
        <p:spPr>
          <a:xfrm>
            <a:off x="158215" y="5728594"/>
            <a:ext cx="5937786" cy="704262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2021 36.33% new products were sold as compared to the previous year.</a:t>
            </a:r>
          </a:p>
        </p:txBody>
      </p:sp>
      <p:pic>
        <p:nvPicPr>
          <p:cNvPr id="18" name="object 17">
            <a:extLst>
              <a:ext uri="{FF2B5EF4-FFF2-40B4-BE49-F238E27FC236}">
                <a16:creationId xmlns:a16="http://schemas.microsoft.com/office/drawing/2014/main" id="{61B76F62-C808-9C0B-22FE-E9AF078171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092" y="4519672"/>
            <a:ext cx="4205985" cy="452955"/>
          </a:xfrm>
          <a:prstGeom prst="rect">
            <a:avLst/>
          </a:prstGeom>
        </p:spPr>
      </p:pic>
      <p:pic>
        <p:nvPicPr>
          <p:cNvPr id="20" name="object 8">
            <a:extLst>
              <a:ext uri="{FF2B5EF4-FFF2-40B4-BE49-F238E27FC236}">
                <a16:creationId xmlns:a16="http://schemas.microsoft.com/office/drawing/2014/main" id="{D444477C-E440-D5CC-7B79-0C41073F44E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2958" y="1965258"/>
            <a:ext cx="4995863" cy="2927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9C0C2-FEC8-4970-2444-AAE1528FB282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E00202-B025-ED2D-4798-DECA5AB3E536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6908072-E1B8-F805-B3EB-B7C0EF3E0152}"/>
              </a:ext>
            </a:extLst>
          </p:cNvPr>
          <p:cNvSpPr txBox="1">
            <a:spLocks/>
          </p:cNvSpPr>
          <p:nvPr/>
        </p:nvSpPr>
        <p:spPr>
          <a:xfrm>
            <a:off x="6654800" y="1081731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AB774-378D-3752-D5F8-D6517BBF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B15760C9-93E8-2329-2EBB-24D9E75974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57B7A2F-21CB-7668-A25D-690701D6F6F4}"/>
              </a:ext>
            </a:extLst>
          </p:cNvPr>
          <p:cNvSpPr txBox="1">
            <a:spLocks/>
          </p:cNvSpPr>
          <p:nvPr/>
        </p:nvSpPr>
        <p:spPr>
          <a:xfrm>
            <a:off x="105706" y="102879"/>
            <a:ext cx="6042453" cy="937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Request-3</a:t>
            </a:r>
            <a:br>
              <a:rPr lang="en-US" sz="1600" b="0" dirty="0"/>
            </a:br>
            <a:r>
              <a:rPr lang="en-US" sz="1600" b="0" dirty="0"/>
              <a:t>Provide a report with all the unique product counts for each segment and sort them in descending order of product counts.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195ED0-8A8B-9490-DA42-163C672AAE95}"/>
              </a:ext>
            </a:extLst>
          </p:cNvPr>
          <p:cNvSpPr txBox="1">
            <a:spLocks/>
          </p:cNvSpPr>
          <p:nvPr/>
        </p:nvSpPr>
        <p:spPr>
          <a:xfrm>
            <a:off x="158215" y="1081732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267E43-AB70-8B09-F82E-963A36C8434F}"/>
              </a:ext>
            </a:extLst>
          </p:cNvPr>
          <p:cNvSpPr txBox="1">
            <a:spLocks/>
          </p:cNvSpPr>
          <p:nvPr/>
        </p:nvSpPr>
        <p:spPr>
          <a:xfrm>
            <a:off x="158215" y="2927088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3CC5EBA-D628-3534-C4CE-F300C3AF9E56}"/>
              </a:ext>
            </a:extLst>
          </p:cNvPr>
          <p:cNvSpPr txBox="1">
            <a:spLocks/>
          </p:cNvSpPr>
          <p:nvPr/>
        </p:nvSpPr>
        <p:spPr>
          <a:xfrm>
            <a:off x="158215" y="5240576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A7EF3A-AEB8-5937-C3D3-DE242748DCFE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FCDB38-5EAF-7C1D-946E-632B5AF2424E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4AF045A-A416-42EF-E436-42DB509F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25" y="1427101"/>
            <a:ext cx="5046082" cy="4078964"/>
          </a:xfrm>
          <a:prstGeom prst="rect">
            <a:avLst/>
          </a:prstGeom>
        </p:spPr>
      </p:pic>
      <p:pic>
        <p:nvPicPr>
          <p:cNvPr id="4" name="object 19">
            <a:extLst>
              <a:ext uri="{FF2B5EF4-FFF2-40B4-BE49-F238E27FC236}">
                <a16:creationId xmlns:a16="http://schemas.microsoft.com/office/drawing/2014/main" id="{791B12AC-FB38-5CC0-D80B-D281619C33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861" y="1501045"/>
            <a:ext cx="4270390" cy="1159844"/>
          </a:xfrm>
          <a:prstGeom prst="rect">
            <a:avLst/>
          </a:prstGeom>
        </p:spPr>
      </p:pic>
      <p:grpSp>
        <p:nvGrpSpPr>
          <p:cNvPr id="5" name="object 16">
            <a:extLst>
              <a:ext uri="{FF2B5EF4-FFF2-40B4-BE49-F238E27FC236}">
                <a16:creationId xmlns:a16="http://schemas.microsoft.com/office/drawing/2014/main" id="{9F9B4C92-70B5-2B08-F486-5221366B8954}"/>
              </a:ext>
            </a:extLst>
          </p:cNvPr>
          <p:cNvGrpSpPr/>
          <p:nvPr/>
        </p:nvGrpSpPr>
        <p:grpSpPr>
          <a:xfrm>
            <a:off x="275400" y="3242199"/>
            <a:ext cx="2564130" cy="1871980"/>
            <a:chOff x="461518" y="3497135"/>
            <a:chExt cx="2564130" cy="1871980"/>
          </a:xfrm>
        </p:grpSpPr>
        <p:pic>
          <p:nvPicPr>
            <p:cNvPr id="6" name="object 17">
              <a:extLst>
                <a:ext uri="{FF2B5EF4-FFF2-40B4-BE49-F238E27FC236}">
                  <a16:creationId xmlns:a16="http://schemas.microsoft.com/office/drawing/2014/main" id="{448B0CFD-E222-0A3E-3CCC-C5D87F4EB62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693" y="3500373"/>
              <a:ext cx="2557653" cy="1805448"/>
            </a:xfrm>
            <a:prstGeom prst="rect">
              <a:avLst/>
            </a:prstGeom>
          </p:spPr>
        </p:pic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B1CC553C-20A0-67A5-C0E8-210F1A158A39}"/>
                </a:ext>
              </a:extLst>
            </p:cNvPr>
            <p:cNvSpPr/>
            <p:nvPr/>
          </p:nvSpPr>
          <p:spPr>
            <a:xfrm>
              <a:off x="463105" y="3498722"/>
              <a:ext cx="2560955" cy="1868805"/>
            </a:xfrm>
            <a:custGeom>
              <a:avLst/>
              <a:gdLst/>
              <a:ahLst/>
              <a:cxnLst/>
              <a:rect l="l" t="t" r="r" b="b"/>
              <a:pathLst>
                <a:path w="2560955" h="1868804">
                  <a:moveTo>
                    <a:pt x="0" y="1868804"/>
                  </a:moveTo>
                  <a:lnTo>
                    <a:pt x="2560828" y="1868804"/>
                  </a:lnTo>
                  <a:lnTo>
                    <a:pt x="2560828" y="0"/>
                  </a:lnTo>
                  <a:lnTo>
                    <a:pt x="0" y="0"/>
                  </a:lnTo>
                  <a:lnTo>
                    <a:pt x="0" y="18688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ontent Placeholder 34">
            <a:extLst>
              <a:ext uri="{FF2B5EF4-FFF2-40B4-BE49-F238E27FC236}">
                <a16:creationId xmlns:a16="http://schemas.microsoft.com/office/drawing/2014/main" id="{C0BFB1E9-A4B8-613F-30F2-07FB37893618}"/>
              </a:ext>
            </a:extLst>
          </p:cNvPr>
          <p:cNvSpPr txBox="1">
            <a:spLocks/>
          </p:cNvSpPr>
          <p:nvPr/>
        </p:nvSpPr>
        <p:spPr>
          <a:xfrm>
            <a:off x="105706" y="5567177"/>
            <a:ext cx="5431495" cy="780876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accessories &amp; peripherals segments comprise 54% of the total unique products.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DB282D1-D638-D461-A823-0ED2661438AA}"/>
              </a:ext>
            </a:extLst>
          </p:cNvPr>
          <p:cNvSpPr txBox="1">
            <a:spLocks/>
          </p:cNvSpPr>
          <p:nvPr/>
        </p:nvSpPr>
        <p:spPr>
          <a:xfrm>
            <a:off x="6654800" y="1081731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384469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9D390-AE10-4D6A-EE14-CC615D74E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84E47F2-169B-CE1D-7B34-BDEBDC7E248F}"/>
              </a:ext>
            </a:extLst>
          </p:cNvPr>
          <p:cNvSpPr txBox="1">
            <a:spLocks/>
          </p:cNvSpPr>
          <p:nvPr/>
        </p:nvSpPr>
        <p:spPr>
          <a:xfrm>
            <a:off x="275401" y="136879"/>
            <a:ext cx="5820600" cy="844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Request-4</a:t>
            </a:r>
            <a:br>
              <a:rPr lang="en-US" sz="1600" b="0" dirty="0"/>
            </a:br>
            <a:r>
              <a:rPr lang="en-US" sz="1600" b="0" dirty="0"/>
              <a:t>Which segment had the most increase in unique products in </a:t>
            </a:r>
            <a:br>
              <a:rPr lang="en-US" sz="1600" b="0" dirty="0"/>
            </a:br>
            <a:r>
              <a:rPr lang="en-US" sz="1600" b="0" dirty="0"/>
              <a:t>2021 vs 2020?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590D8F3-4520-74A3-DCDD-6B6517686503}"/>
              </a:ext>
            </a:extLst>
          </p:cNvPr>
          <p:cNvSpPr txBox="1">
            <a:spLocks/>
          </p:cNvSpPr>
          <p:nvPr/>
        </p:nvSpPr>
        <p:spPr>
          <a:xfrm>
            <a:off x="341825" y="960059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4C80DF8-E573-EF87-24B6-AC49C2BFD33A}"/>
              </a:ext>
            </a:extLst>
          </p:cNvPr>
          <p:cNvSpPr txBox="1">
            <a:spLocks/>
          </p:cNvSpPr>
          <p:nvPr/>
        </p:nvSpPr>
        <p:spPr>
          <a:xfrm>
            <a:off x="6152495" y="3128650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BC31795-64B9-3636-FA92-47CA464301E0}"/>
              </a:ext>
            </a:extLst>
          </p:cNvPr>
          <p:cNvSpPr txBox="1">
            <a:spLocks/>
          </p:cNvSpPr>
          <p:nvPr/>
        </p:nvSpPr>
        <p:spPr>
          <a:xfrm>
            <a:off x="6152495" y="5074818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7EC8ED-A055-09AF-401A-C646673E8FDE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23D9F3-5C08-B27F-710F-77BF9747F6B0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129F68-9822-934F-F73F-40DAD1E16E82}"/>
              </a:ext>
            </a:extLst>
          </p:cNvPr>
          <p:cNvGrpSpPr/>
          <p:nvPr/>
        </p:nvGrpSpPr>
        <p:grpSpPr>
          <a:xfrm>
            <a:off x="341825" y="1300830"/>
            <a:ext cx="5132342" cy="5157696"/>
            <a:chOff x="462134" y="1725082"/>
            <a:chExt cx="5342401" cy="58569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31EA90-6C1A-3876-D6D3-E05E9480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134" y="1725082"/>
              <a:ext cx="5339226" cy="22823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B59541-0293-B7A7-7196-407A445F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63" y="4008853"/>
              <a:ext cx="5334572" cy="3573210"/>
            </a:xfrm>
            <a:prstGeom prst="rect">
              <a:avLst/>
            </a:prstGeom>
          </p:spPr>
        </p:pic>
      </p:grpSp>
      <p:pic>
        <p:nvPicPr>
          <p:cNvPr id="34" name="object 13">
            <a:extLst>
              <a:ext uri="{FF2B5EF4-FFF2-40B4-BE49-F238E27FC236}">
                <a16:creationId xmlns:a16="http://schemas.microsoft.com/office/drawing/2014/main" id="{C0761391-A359-A09C-0CD1-D2181FF3C7B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9680" y="3555479"/>
            <a:ext cx="3391027" cy="1342009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76466742-A328-7E06-7246-C49936B8075D}"/>
              </a:ext>
            </a:extLst>
          </p:cNvPr>
          <p:cNvSpPr txBox="1">
            <a:spLocks/>
          </p:cNvSpPr>
          <p:nvPr/>
        </p:nvSpPr>
        <p:spPr>
          <a:xfrm>
            <a:off x="6254215" y="5520976"/>
            <a:ext cx="5937785" cy="937550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accessories segments experienced the largest growth in unique products adding 34 new products in 2021.</a:t>
            </a:r>
          </a:p>
        </p:txBody>
      </p:sp>
      <p:pic>
        <p:nvPicPr>
          <p:cNvPr id="36" name="object 16">
            <a:extLst>
              <a:ext uri="{FF2B5EF4-FFF2-40B4-BE49-F238E27FC236}">
                <a16:creationId xmlns:a16="http://schemas.microsoft.com/office/drawing/2014/main" id="{107557EB-5EC9-CC5B-EFC3-EF7AD8B9024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9403" y="263726"/>
            <a:ext cx="4437552" cy="3069373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EAD567D-C4B0-A4FE-8992-029B31D83EDE}"/>
              </a:ext>
            </a:extLst>
          </p:cNvPr>
          <p:cNvSpPr txBox="1">
            <a:spLocks/>
          </p:cNvSpPr>
          <p:nvPr/>
        </p:nvSpPr>
        <p:spPr>
          <a:xfrm>
            <a:off x="6281494" y="23243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642580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25A7B-4A82-0771-C14F-7B0D8937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8" descr="Aerial view of two persons skiing">
            <a:extLst>
              <a:ext uri="{FF2B5EF4-FFF2-40B4-BE49-F238E27FC236}">
                <a16:creationId xmlns:a16="http://schemas.microsoft.com/office/drawing/2014/main" id="{9EA32E2B-B859-AEB5-58B1-9BEB6D37B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0" r="21670"/>
          <a:stretch/>
        </p:blipFill>
        <p:spPr>
          <a:xfrm>
            <a:off x="6807200" y="582613"/>
            <a:ext cx="4995863" cy="599757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C74390-A401-42BF-AD73-C57011D27F67}"/>
              </a:ext>
            </a:extLst>
          </p:cNvPr>
          <p:cNvSpPr txBox="1">
            <a:spLocks/>
          </p:cNvSpPr>
          <p:nvPr/>
        </p:nvSpPr>
        <p:spPr>
          <a:xfrm>
            <a:off x="105707" y="102878"/>
            <a:ext cx="5921467" cy="890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Request-5</a:t>
            </a:r>
            <a:br>
              <a:rPr lang="en-US" sz="1600" b="0" dirty="0"/>
            </a:br>
            <a:r>
              <a:rPr lang="en-US" sz="1600" b="0" dirty="0"/>
              <a:t>Get the products that have the highest and lowest manufacturing costs.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ED77119-EF79-D537-5962-D7AADEFA3C69}"/>
              </a:ext>
            </a:extLst>
          </p:cNvPr>
          <p:cNvSpPr txBox="1">
            <a:spLocks/>
          </p:cNvSpPr>
          <p:nvPr/>
        </p:nvSpPr>
        <p:spPr>
          <a:xfrm>
            <a:off x="119845" y="1003877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0783E50-2D27-7A7B-69E1-791C677A0832}"/>
              </a:ext>
            </a:extLst>
          </p:cNvPr>
          <p:cNvSpPr txBox="1">
            <a:spLocks/>
          </p:cNvSpPr>
          <p:nvPr/>
        </p:nvSpPr>
        <p:spPr>
          <a:xfrm>
            <a:off x="186871" y="3967567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413FAB2-9A92-F779-487F-843219A798E9}"/>
              </a:ext>
            </a:extLst>
          </p:cNvPr>
          <p:cNvSpPr txBox="1">
            <a:spLocks/>
          </p:cNvSpPr>
          <p:nvPr/>
        </p:nvSpPr>
        <p:spPr>
          <a:xfrm>
            <a:off x="217341" y="5063363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DBAD3-446F-A9ED-70B8-A8584ACB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2" y="1354845"/>
            <a:ext cx="7049667" cy="2504210"/>
          </a:xfrm>
          <a:prstGeom prst="rect">
            <a:avLst/>
          </a:prstGeom>
        </p:spPr>
      </p:pic>
      <p:pic>
        <p:nvPicPr>
          <p:cNvPr id="8" name="object 13">
            <a:extLst>
              <a:ext uri="{FF2B5EF4-FFF2-40B4-BE49-F238E27FC236}">
                <a16:creationId xmlns:a16="http://schemas.microsoft.com/office/drawing/2014/main" id="{C690B93E-FD88-283F-6A1F-255827FB75F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400" y="4337105"/>
            <a:ext cx="3683685" cy="593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D426B-A231-F770-4953-C8849904BB32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58907-6268-50D7-F96D-B5A3435BA4BC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4">
            <a:extLst>
              <a:ext uri="{FF2B5EF4-FFF2-40B4-BE49-F238E27FC236}">
                <a16:creationId xmlns:a16="http://schemas.microsoft.com/office/drawing/2014/main" id="{01907551-4DD5-AD21-60F9-FD8E4F8A650E}"/>
              </a:ext>
            </a:extLst>
          </p:cNvPr>
          <p:cNvSpPr txBox="1">
            <a:spLocks/>
          </p:cNvSpPr>
          <p:nvPr/>
        </p:nvSpPr>
        <p:spPr>
          <a:xfrm>
            <a:off x="217341" y="5465586"/>
            <a:ext cx="11492878" cy="985422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Among all the products ‘Home Allin 1 Gen 2’ has highest whereas ‘Master wired x 1 Ms’ has the lowest manufacturing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manufacturing cost of ‘Home Allin 1 Gen 2’ is 270 times higher than that of ‘Master wired x1Ms’.</a:t>
            </a:r>
          </a:p>
        </p:txBody>
      </p:sp>
      <p:pic>
        <p:nvPicPr>
          <p:cNvPr id="13" name="object 17">
            <a:extLst>
              <a:ext uri="{FF2B5EF4-FFF2-40B4-BE49-F238E27FC236}">
                <a16:creationId xmlns:a16="http://schemas.microsoft.com/office/drawing/2014/main" id="{58130C25-EDF7-EC46-40C6-A096CB2F216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7678" y="1462714"/>
            <a:ext cx="3345125" cy="3735151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4892D6A-6D51-86A8-B071-3A1D1ADDA65E}"/>
              </a:ext>
            </a:extLst>
          </p:cNvPr>
          <p:cNvSpPr txBox="1">
            <a:spLocks/>
          </p:cNvSpPr>
          <p:nvPr/>
        </p:nvSpPr>
        <p:spPr>
          <a:xfrm>
            <a:off x="7507109" y="1003827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1124498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C922E-0DBF-3E8E-8B3C-143EDE69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9E201B5-E5C1-32DF-8436-649A61584AF3}"/>
              </a:ext>
            </a:extLst>
          </p:cNvPr>
          <p:cNvSpPr txBox="1">
            <a:spLocks/>
          </p:cNvSpPr>
          <p:nvPr/>
        </p:nvSpPr>
        <p:spPr>
          <a:xfrm>
            <a:off x="105707" y="102878"/>
            <a:ext cx="11550414" cy="1251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Request-6</a:t>
            </a:r>
            <a:br>
              <a:rPr lang="en-US" sz="1600" b="0" dirty="0"/>
            </a:br>
            <a:r>
              <a:rPr lang="en-US" sz="1600" b="0" dirty="0"/>
              <a:t>Generate a report which contains the top 5 customers who received an average high pre-invoice discount pct for the fiscal year 2021 and in the Indian market.</a:t>
            </a:r>
          </a:p>
          <a:p>
            <a:endParaRPr lang="en-US" sz="1600" b="0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2C2727B-350F-D55A-DDFF-8F90A68B0EA1}"/>
              </a:ext>
            </a:extLst>
          </p:cNvPr>
          <p:cNvSpPr txBox="1">
            <a:spLocks/>
          </p:cNvSpPr>
          <p:nvPr/>
        </p:nvSpPr>
        <p:spPr>
          <a:xfrm>
            <a:off x="105707" y="114143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B5982AC-BD87-87C5-142A-E4B770A6D273}"/>
              </a:ext>
            </a:extLst>
          </p:cNvPr>
          <p:cNvSpPr txBox="1">
            <a:spLocks/>
          </p:cNvSpPr>
          <p:nvPr/>
        </p:nvSpPr>
        <p:spPr>
          <a:xfrm>
            <a:off x="275400" y="4657669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E2D7A6A-D698-F9C5-8443-C24C652C8F59}"/>
              </a:ext>
            </a:extLst>
          </p:cNvPr>
          <p:cNvSpPr txBox="1">
            <a:spLocks/>
          </p:cNvSpPr>
          <p:nvPr/>
        </p:nvSpPr>
        <p:spPr>
          <a:xfrm>
            <a:off x="3948930" y="4641475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3DF1D-CC26-CBDA-39D4-6987CB7EFF23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666D6D-82EF-397B-3FB6-25A9051DB6C3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37BA952-48F7-6E92-940E-10E99FF1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2" y="1506054"/>
            <a:ext cx="5471634" cy="2682472"/>
          </a:xfrm>
          <a:prstGeom prst="rect">
            <a:avLst/>
          </a:prstGeom>
        </p:spPr>
      </p:pic>
      <p:pic>
        <p:nvPicPr>
          <p:cNvPr id="31" name="object 10">
            <a:extLst>
              <a:ext uri="{FF2B5EF4-FFF2-40B4-BE49-F238E27FC236}">
                <a16:creationId xmlns:a16="http://schemas.microsoft.com/office/drawing/2014/main" id="{2856CCB6-177F-72A5-D069-DF01F45DD9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625" y="5022288"/>
            <a:ext cx="3041523" cy="1339908"/>
          </a:xfrm>
          <a:prstGeom prst="rect">
            <a:avLst/>
          </a:prstGeom>
        </p:spPr>
      </p:pic>
      <p:sp>
        <p:nvSpPr>
          <p:cNvPr id="32" name="Content Placeholder 34">
            <a:extLst>
              <a:ext uri="{FF2B5EF4-FFF2-40B4-BE49-F238E27FC236}">
                <a16:creationId xmlns:a16="http://schemas.microsoft.com/office/drawing/2014/main" id="{FD76A521-5789-08E0-7013-E7B221AD916E}"/>
              </a:ext>
            </a:extLst>
          </p:cNvPr>
          <p:cNvSpPr txBox="1">
            <a:spLocks/>
          </p:cNvSpPr>
          <p:nvPr/>
        </p:nvSpPr>
        <p:spPr>
          <a:xfrm>
            <a:off x="3890506" y="5104073"/>
            <a:ext cx="7765615" cy="781768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2021 in the Indian market </a:t>
            </a:r>
            <a:r>
              <a:rPr lang="en-US" sz="1600" dirty="0" err="1"/>
              <a:t>Filpkart</a:t>
            </a:r>
            <a:r>
              <a:rPr lang="en-US" sz="1600" dirty="0"/>
              <a:t> received the highest average pre-invoice discount followed by </a:t>
            </a:r>
            <a:r>
              <a:rPr lang="en-US" sz="1600" dirty="0" err="1"/>
              <a:t>Viveks</a:t>
            </a:r>
            <a:r>
              <a:rPr lang="en-US" sz="1600" dirty="0"/>
              <a:t>, Croma, Ezone and Amazon.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51E538-EC13-4782-6B3A-3E4F81D31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535" y="1523601"/>
            <a:ext cx="4701980" cy="3337037"/>
          </a:xfrm>
          <a:prstGeom prst="rect">
            <a:avLst/>
          </a:prstGeom>
        </p:spPr>
      </p:pic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3514EDA-33FC-6B34-897D-6549FDC7B6D1}"/>
              </a:ext>
            </a:extLst>
          </p:cNvPr>
          <p:cNvSpPr txBox="1">
            <a:spLocks/>
          </p:cNvSpPr>
          <p:nvPr/>
        </p:nvSpPr>
        <p:spPr>
          <a:xfrm>
            <a:off x="6278297" y="1141434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607671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7A360-13A6-B464-0CDD-8FD0409D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8" descr="Aerial view of two persons skiing">
            <a:extLst>
              <a:ext uri="{FF2B5EF4-FFF2-40B4-BE49-F238E27FC236}">
                <a16:creationId xmlns:a16="http://schemas.microsoft.com/office/drawing/2014/main" id="{6F434B88-FCCD-5B1D-CE33-64C8228C0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0" r="21670"/>
          <a:stretch/>
        </p:blipFill>
        <p:spPr>
          <a:xfrm>
            <a:off x="6807200" y="582613"/>
            <a:ext cx="4995863" cy="599757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0049527-B0D7-3614-8DF9-1767B17B01A5}"/>
              </a:ext>
            </a:extLst>
          </p:cNvPr>
          <p:cNvSpPr txBox="1">
            <a:spLocks/>
          </p:cNvSpPr>
          <p:nvPr/>
        </p:nvSpPr>
        <p:spPr>
          <a:xfrm>
            <a:off x="77575" y="17506"/>
            <a:ext cx="6088616" cy="1133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Request-7</a:t>
            </a:r>
            <a:br>
              <a:rPr lang="en-US" sz="1600" b="0" dirty="0"/>
            </a:br>
            <a:r>
              <a:rPr lang="en-US" sz="1600" b="0" dirty="0"/>
              <a:t>Get the complete report of the Gross sales amount for the customer “</a:t>
            </a:r>
            <a:r>
              <a:rPr lang="en-US" sz="1600" b="0" dirty="0" err="1"/>
              <a:t>Atliq</a:t>
            </a:r>
            <a:r>
              <a:rPr lang="en-US" sz="1600" b="0" dirty="0"/>
              <a:t> Exclusive” for each month.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994B3A-F207-0778-6264-26B67F562671}"/>
              </a:ext>
            </a:extLst>
          </p:cNvPr>
          <p:cNvSpPr txBox="1">
            <a:spLocks/>
          </p:cNvSpPr>
          <p:nvPr/>
        </p:nvSpPr>
        <p:spPr>
          <a:xfrm>
            <a:off x="2199978" y="1111570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QUERY-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4F3F5A8-13E1-1C48-373A-6EE2D8D58A53}"/>
              </a:ext>
            </a:extLst>
          </p:cNvPr>
          <p:cNvSpPr txBox="1">
            <a:spLocks/>
          </p:cNvSpPr>
          <p:nvPr/>
        </p:nvSpPr>
        <p:spPr>
          <a:xfrm>
            <a:off x="252241" y="2396070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OUTPUT-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ADDB0C5-AB79-0E2C-A374-31CE38DDD2FE}"/>
              </a:ext>
            </a:extLst>
          </p:cNvPr>
          <p:cNvSpPr txBox="1">
            <a:spLocks/>
          </p:cNvSpPr>
          <p:nvPr/>
        </p:nvSpPr>
        <p:spPr>
          <a:xfrm>
            <a:off x="7723828" y="1111569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INSIGHTS-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39EF3-0FF4-E3D1-AB0C-024F98026FC2}"/>
              </a:ext>
            </a:extLst>
          </p:cNvPr>
          <p:cNvSpPr txBox="1"/>
          <p:nvPr/>
        </p:nvSpPr>
        <p:spPr>
          <a:xfrm>
            <a:off x="4426385" y="6594273"/>
            <a:ext cx="3703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part of the Resume Project Challenge by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Codebasics</a:t>
            </a:r>
            <a:endParaRPr lang="en-I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0F834B-7C43-4B78-8B3C-291C3A18CC5C}"/>
              </a:ext>
            </a:extLst>
          </p:cNvPr>
          <p:cNvCxnSpPr>
            <a:cxnSpLocks/>
          </p:cNvCxnSpPr>
          <p:nvPr/>
        </p:nvCxnSpPr>
        <p:spPr>
          <a:xfrm>
            <a:off x="275400" y="6594273"/>
            <a:ext cx="116412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4E7F804-7AF9-781B-EEDF-D1E464E80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988" y="1016703"/>
            <a:ext cx="4449625" cy="2412297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1EB32B5A-B984-2BFC-815D-D271E14064A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400" y="2722671"/>
            <a:ext cx="2770373" cy="3793666"/>
          </a:xfrm>
          <a:prstGeom prst="rect">
            <a:avLst/>
          </a:prstGeom>
        </p:spPr>
      </p:pic>
      <p:pic>
        <p:nvPicPr>
          <p:cNvPr id="20" name="object 15">
            <a:extLst>
              <a:ext uri="{FF2B5EF4-FFF2-40B4-BE49-F238E27FC236}">
                <a16:creationId xmlns:a16="http://schemas.microsoft.com/office/drawing/2014/main" id="{93055637-E610-0F88-302F-B9060E018A1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4800" y="3443086"/>
            <a:ext cx="5972415" cy="3105280"/>
          </a:xfrm>
          <a:prstGeom prst="rect">
            <a:avLst/>
          </a:prstGeom>
        </p:spPr>
      </p:pic>
      <p:sp>
        <p:nvSpPr>
          <p:cNvPr id="21" name="Content Placeholder 34">
            <a:extLst>
              <a:ext uri="{FF2B5EF4-FFF2-40B4-BE49-F238E27FC236}">
                <a16:creationId xmlns:a16="http://schemas.microsoft.com/office/drawing/2014/main" id="{CC7383D9-B015-9B08-4F0D-73197CD47E22}"/>
              </a:ext>
            </a:extLst>
          </p:cNvPr>
          <p:cNvSpPr txBox="1">
            <a:spLocks/>
          </p:cNvSpPr>
          <p:nvPr/>
        </p:nvSpPr>
        <p:spPr>
          <a:xfrm>
            <a:off x="7647718" y="1587904"/>
            <a:ext cx="4092207" cy="852331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</a:t>
            </a:r>
            <a:r>
              <a:rPr lang="en-US" sz="1600" dirty="0" err="1"/>
              <a:t>Atliq</a:t>
            </a:r>
            <a:r>
              <a:rPr lang="en-US" sz="1600" dirty="0"/>
              <a:t> Exclusive November 2020 recorded the highest Gross sales amount reaching 20 Millions.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3BB064-9388-CE5F-17D3-91C8DA4A2027}"/>
              </a:ext>
            </a:extLst>
          </p:cNvPr>
          <p:cNvSpPr txBox="1">
            <a:spLocks/>
          </p:cNvSpPr>
          <p:nvPr/>
        </p:nvSpPr>
        <p:spPr>
          <a:xfrm>
            <a:off x="4617397" y="3506936"/>
            <a:ext cx="1246199" cy="32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Visual-</a:t>
            </a:r>
          </a:p>
        </p:txBody>
      </p:sp>
    </p:spTree>
    <p:extLst>
      <p:ext uri="{BB962C8B-B14F-4D97-AF65-F5344CB8AC3E}">
        <p14:creationId xmlns:p14="http://schemas.microsoft.com/office/powerpoint/2010/main" val="337928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{9AD459F3-3B7D-4F89-943D-8C28E8ACA8ED}tf11158769_win32</Template>
  <TotalTime>875</TotalTime>
  <Words>720</Words>
  <Application>Microsoft Office PowerPoint</Application>
  <PresentationFormat>Widescreen</PresentationFormat>
  <Paragraphs>104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Source: www.google.com Resume Project Challenge #4: www.codebasics.io GitHub: click to view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Prasad Kulkarni</dc:creator>
  <cp:lastModifiedBy>Prasad Kulkarni</cp:lastModifiedBy>
  <cp:revision>35</cp:revision>
  <dcterms:created xsi:type="dcterms:W3CDTF">2025-02-02T10:30:36Z</dcterms:created>
  <dcterms:modified xsi:type="dcterms:W3CDTF">2025-02-17T12:08:53Z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2025-02-02T10:55:14Z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6e4447f4-ac57-4467-a1d9-ce79bdaf3234</vt:lpwstr>
  </property>
  <property fmtid="{D5CDD505-2E9C-101B-9397-08002B2CF9AE}" pid="8" name="MSIP_Label_defa4170-0d19-0005-0004-bc88714345d2_ActionId">
    <vt:lpwstr>e8c8586c-d9a9-4585-aca4-48d9fd940422</vt:lpwstr>
  </property>
  <property fmtid="{D5CDD505-2E9C-101B-9397-08002B2CF9AE}" pid="9" name="MSIP_Label_defa4170-0d19-0005-0004-bc88714345d2_ContentBits">
    <vt:lpwstr>0</vt:lpwstr>
  </property>
</Properties>
</file>